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1" r:id="rId11"/>
    <p:sldId id="310" r:id="rId12"/>
    <p:sldId id="314" r:id="rId13"/>
    <p:sldId id="313" r:id="rId14"/>
    <p:sldId id="315" r:id="rId15"/>
    <p:sldId id="316" r:id="rId16"/>
    <p:sldId id="317" r:id="rId1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95" autoAdjust="0"/>
    <p:restoredTop sz="89422" autoAdjust="0"/>
  </p:normalViewPr>
  <p:slideViewPr>
    <p:cSldViewPr>
      <p:cViewPr varScale="1">
        <p:scale>
          <a:sx n="102" d="100"/>
          <a:sy n="102" d="100"/>
        </p:scale>
        <p:origin x="108" y="366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It is partial source-code-copy from the </a:t>
            </a:r>
            <a:r>
              <a:rPr lang="en-US" dirty="0" err="1"/>
              <a:t>GammaStone</a:t>
            </a:r>
            <a:r>
              <a:rPr lang="en-US" dirty="0"/>
              <a:t> strategy; What if I select another PreR6 strategy?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36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/>
              <a:t>Reflections </a:t>
            </a:r>
            <a:r>
              <a:rPr lang="en-US" noProof="0" dirty="0"/>
              <a:t>on </a:t>
            </a:r>
            <a:br>
              <a:rPr lang="en-US" noProof="0" dirty="0"/>
            </a:br>
            <a:r>
              <a:rPr lang="en-US" noProof="0" dirty="0"/>
              <a:t>Mandatories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4C6F6-7CDF-10C2-C9AA-7DC75261B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FEA9-1BF8-A5D0-603B-C16AF993F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Convoluted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4DDEE-8D46-6C7C-37D8-752EB0FA1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Sometimes (especially in a learning context!) we get functional code that is overly complex, and lacks </a:t>
            </a:r>
            <a:r>
              <a:rPr lang="en-US" i="1" dirty="0"/>
              <a:t>analyzability</a:t>
            </a:r>
            <a:r>
              <a:rPr lang="en-US" dirty="0"/>
              <a:t>. Try this: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24B7B-EC8B-144E-5EBD-3E28B5D68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C667E-431C-A21B-BEF7-8A769299D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FD5AD-3E11-455A-951A-F37F18D5B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5B0F2F-6439-4E37-F34E-76B962F5AE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600"/>
            <a:ext cx="5070548" cy="1447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377F0B1-2D75-14BD-B3A9-EB3D949228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590" y="2628900"/>
            <a:ext cx="4863138" cy="2547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22D5FD9-7D1D-EF21-E021-0DFD4B6477A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9840"/>
            <a:ext cx="3605764" cy="15688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62A2DBF-E182-2D73-C43C-9AF329FF54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859267"/>
            <a:ext cx="5943600" cy="71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726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0233-46DB-397F-1F0D-C9247A751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Convoluted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8EB2-C557-2371-BB03-9CAB15672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class? Source-code-copy? Four classes?</a:t>
            </a:r>
          </a:p>
          <a:p>
            <a:pPr lvl="1"/>
            <a:r>
              <a:rPr lang="en-US" dirty="0"/>
              <a:t>Think: </a:t>
            </a:r>
            <a:r>
              <a:rPr lang="en-US" b="1" dirty="0"/>
              <a:t>“Aah, this can’t be right???”		</a:t>
            </a:r>
            <a:r>
              <a:rPr lang="en-US" i="1" dirty="0"/>
              <a:t>Do Over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40242B-9F42-639B-0B83-D8040A3C0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41894-AC53-5761-4CB1-D39D6AA4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C4CEF-1FD8-D6CD-A9D7-08A8CA03F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921F33-0344-67AE-02F4-648B7A606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133600"/>
            <a:ext cx="5070548" cy="1447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67B5F01-CE35-2822-68A0-60C5924B07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3590" y="2628900"/>
            <a:ext cx="4863138" cy="25478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F2FE4F5-7936-457D-99E6-B0D6B6289A6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59840"/>
            <a:ext cx="3605764" cy="156889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7C4DBA-C954-AD6D-34A8-A85DD1CF36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4859267"/>
            <a:ext cx="5943600" cy="71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740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B7621-1852-46A4-5431-EC7F14E9D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Subclassing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FFB6D-5BE4-AEFE-66A5-7BE85BC02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needed?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Inheritance used</a:t>
            </a:r>
            <a:br>
              <a:rPr lang="en-US" dirty="0"/>
            </a:br>
            <a:r>
              <a:rPr lang="en-US" dirty="0"/>
              <a:t>just to rename</a:t>
            </a:r>
            <a:br>
              <a:rPr lang="en-US" dirty="0"/>
            </a:br>
            <a:r>
              <a:rPr lang="en-US" dirty="0"/>
              <a:t>a class?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C94A2-9271-A00C-F06C-AE25B5E3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2B357-D9A8-AEB4-2FBB-55588B02E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8E47C-94F6-1AAD-8050-2B91F3FD8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79314D6-C3D2-66DA-0345-AB43095A3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788459"/>
            <a:ext cx="4517956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12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40BD8-DE04-08E4-A134-9978FA63D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Quite as Convoluted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37663-67F0-F685-1675-458C596D5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pattern just delegates to </a:t>
            </a:r>
            <a:r>
              <a:rPr lang="en-US" dirty="0" err="1"/>
              <a:t>ConcreteState</a:t>
            </a:r>
            <a:r>
              <a:rPr lang="en-US" dirty="0"/>
              <a:t> objects</a:t>
            </a:r>
          </a:p>
          <a:p>
            <a:pPr lvl="1"/>
            <a:r>
              <a:rPr lang="en-US" dirty="0"/>
              <a:t>Store the two strategies, set the starting one</a:t>
            </a:r>
          </a:p>
          <a:p>
            <a:pPr lvl="1"/>
            <a:r>
              <a:rPr lang="en-US" dirty="0"/>
              <a:t>Switch in case of</a:t>
            </a:r>
            <a:br>
              <a:rPr lang="en-US" dirty="0"/>
            </a:br>
            <a:r>
              <a:rPr lang="en-US" dirty="0"/>
              <a:t>turn passing 12</a:t>
            </a:r>
          </a:p>
          <a:p>
            <a:pPr lvl="1"/>
            <a:r>
              <a:rPr lang="en-US" i="1" dirty="0"/>
              <a:t>Return delegate’s</a:t>
            </a:r>
            <a:br>
              <a:rPr lang="en-US" i="1" dirty="0"/>
            </a:br>
            <a:r>
              <a:rPr lang="en-US" i="1" dirty="0"/>
              <a:t>opinion on who</a:t>
            </a:r>
            <a:br>
              <a:rPr lang="en-US" i="1" dirty="0"/>
            </a:br>
            <a:r>
              <a:rPr lang="en-US" i="1" dirty="0"/>
              <a:t>has won…</a:t>
            </a:r>
          </a:p>
          <a:p>
            <a:pPr lvl="2"/>
            <a:r>
              <a:rPr lang="en-US" dirty="0"/>
              <a:t>Nothing else…</a:t>
            </a:r>
          </a:p>
          <a:p>
            <a:pPr lvl="1"/>
            <a:r>
              <a:rPr lang="en-US" b="1" dirty="0"/>
              <a:t>Compositional</a:t>
            </a:r>
            <a:br>
              <a:rPr lang="en-US" b="1" dirty="0"/>
            </a:br>
            <a:r>
              <a:rPr lang="en-US" b="1" dirty="0"/>
              <a:t>Design:</a:t>
            </a:r>
          </a:p>
          <a:p>
            <a:pPr lvl="2"/>
            <a:r>
              <a:rPr lang="en-US" b="1" i="1" dirty="0"/>
              <a:t>Let someone else</a:t>
            </a:r>
            <a:br>
              <a:rPr lang="en-US" b="1" i="1" dirty="0"/>
            </a:br>
            <a:r>
              <a:rPr lang="en-US" b="1" i="1" dirty="0"/>
              <a:t>do the job…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7559E-3896-9936-7670-404B593D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71495-436C-5DA7-4D73-89FED9C97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25C0C-08FA-6F3C-32BA-219601B7C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B28BCC-4D37-318A-AFF4-8CC41C8D0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787" y="1866900"/>
            <a:ext cx="4620025" cy="302373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22032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E2C4-9879-F93E-DAA3-8F0EBD5FA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Stub for Randomness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D3F98-00A6-8049-F28E-436E482AD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subclass the Java library ‘Random’ class</a:t>
            </a:r>
          </a:p>
          <a:p>
            <a:pPr lvl="1"/>
            <a:r>
              <a:rPr lang="en-US" dirty="0"/>
              <a:t>A Double is a </a:t>
            </a:r>
            <a:r>
              <a:rPr lang="en-US" i="1" dirty="0"/>
              <a:t>replacement</a:t>
            </a:r>
            <a:r>
              <a:rPr lang="en-US" dirty="0"/>
              <a:t> of a Depended-On Unit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8104C-4989-292B-C234-08C03C919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D1271-AB3C-7297-8017-74B86986D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3FBBD-253E-3784-C53A-BD57C366C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BB0429-C702-2852-7DA9-F5C88D9DD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171700"/>
            <a:ext cx="641032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597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6DE68-1598-2081-1C4B-4B3E495D3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60AC-663B-1504-C9AB-AE2AABD34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Random contains many methods!</a:t>
            </a:r>
          </a:p>
          <a:p>
            <a:pPr lvl="1"/>
            <a:r>
              <a:rPr lang="en-US" dirty="0"/>
              <a:t>But only one overridden…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i="1" dirty="0"/>
              <a:t>What if I rewrite my </a:t>
            </a:r>
            <a:r>
              <a:rPr lang="en-US" i="1" dirty="0" err="1"/>
              <a:t>EpsilonStone</a:t>
            </a:r>
            <a:br>
              <a:rPr lang="en-US" i="1" dirty="0"/>
            </a:br>
            <a:r>
              <a:rPr lang="en-US" i="1" dirty="0"/>
              <a:t>to use </a:t>
            </a:r>
            <a:r>
              <a:rPr lang="en-US" i="1" dirty="0" err="1"/>
              <a:t>nextFloat</a:t>
            </a:r>
            <a:r>
              <a:rPr lang="en-US" i="1" dirty="0"/>
              <a:t>() instead?</a:t>
            </a:r>
          </a:p>
          <a:p>
            <a:pPr lvl="1"/>
            <a:r>
              <a:rPr lang="en-US" dirty="0"/>
              <a:t>Answer: Unexpected effects!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8D2F4-1122-9CC5-8DC5-171CDFF68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A6774-0755-1CDE-1366-3E8E057C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3C14C-85CB-05B6-6D0C-569011832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34D01D2D-9091-923E-3E9C-F2B700F1D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06" y="4523409"/>
            <a:ext cx="5013103" cy="786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6BF03A-35A9-B889-714B-65AE22DA9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9555" y="935610"/>
            <a:ext cx="2717198" cy="37719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5EA808E-BC46-5DF5-F436-B87F6DD8D8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6154" y="1875541"/>
            <a:ext cx="3348348" cy="113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037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72C68-350A-4ECF-F211-8F8ADF71C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6B217-FF06-0343-7CD9-869C0C618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Morale: Let your Test Double define only the </a:t>
            </a:r>
            <a:r>
              <a:rPr lang="en-US" i="1" dirty="0"/>
              <a:t>single responsibility</a:t>
            </a:r>
            <a:r>
              <a:rPr lang="en-US" dirty="0"/>
              <a:t> of </a:t>
            </a:r>
            <a:r>
              <a:rPr lang="en-US" i="1" dirty="0"/>
              <a:t>‘make a random index of who to effect on the battle field of size n’</a:t>
            </a:r>
          </a:p>
          <a:p>
            <a:pPr lvl="1"/>
            <a:r>
              <a:rPr lang="en-US" i="1" dirty="0"/>
              <a:t>High cohesion, low coupling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246601-6FEE-B0B2-11EB-D38C5949C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C5CC97-CD8B-168E-9204-B2BA0E24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E2C5B1-EF49-1A20-CFF0-B197E307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E8BA407-E6FA-5DA1-CAC0-8E5358E67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1728" y="2828041"/>
            <a:ext cx="6068272" cy="209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67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8541B-3A3E-AEF1-EA55-6FD32BBEF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DOT &amp; </a:t>
            </a:r>
            <a:r>
              <a:rPr lang="en-US" dirty="0" err="1"/>
              <a:t>OLoA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9FE96-281A-568A-7F1E-DAD1F0CA4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clean code principles often confuse</a:t>
            </a:r>
          </a:p>
          <a:p>
            <a:pPr lvl="1"/>
            <a:r>
              <a:rPr lang="en-US" dirty="0"/>
              <a:t>Do One Thing:		“But it does multiple things…”</a:t>
            </a:r>
          </a:p>
          <a:p>
            <a:pPr lvl="1"/>
            <a:r>
              <a:rPr lang="en-US" dirty="0"/>
              <a:t>One Level of Abstraction:	“Huh???”</a:t>
            </a:r>
          </a:p>
          <a:p>
            <a:pPr lvl="1"/>
            <a:endParaRPr lang="en-US" dirty="0"/>
          </a:p>
          <a:p>
            <a:r>
              <a:rPr lang="en-US" dirty="0"/>
              <a:t>Do One Thing example</a:t>
            </a:r>
          </a:p>
          <a:p>
            <a:pPr lvl="1"/>
            <a:r>
              <a:rPr lang="en-US" dirty="0"/>
              <a:t>Game’s method </a:t>
            </a:r>
            <a:r>
              <a:rPr lang="en-US" dirty="0" err="1"/>
              <a:t>attackCard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“It does a lot, so it does not obey the ‘do one thing’ principle”</a:t>
            </a:r>
          </a:p>
          <a:p>
            <a:pPr lvl="1"/>
            <a:r>
              <a:rPr lang="en-US" dirty="0"/>
              <a:t>Yes, it does…</a:t>
            </a:r>
          </a:p>
          <a:p>
            <a:pPr lvl="2"/>
            <a:r>
              <a:rPr lang="en-US" dirty="0"/>
              <a:t>It does one thing: </a:t>
            </a:r>
            <a:r>
              <a:rPr lang="en-US" i="1" dirty="0"/>
              <a:t>it executes a card attack</a:t>
            </a:r>
          </a:p>
          <a:p>
            <a:pPr lvl="3"/>
            <a:r>
              <a:rPr lang="en-US" dirty="0"/>
              <a:t>As seen from the perspective of the “Game”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[In my Clean Code slides, I am a bit ambiguous about that, sorry]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D35E3-B6CA-B6D7-2EEC-69F1B52FA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24067-DE14-56B4-AED6-7A871BE1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76A84-83B3-7429-3730-504F6AF0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3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088FE-CF2D-D91D-F2B9-CB61BDBAC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6299C-8E34-4C3E-DEEC-F88BE1F81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‘Do One Thing’ depends on the perspective and has to be considered from the context</a:t>
            </a:r>
          </a:p>
          <a:p>
            <a:pPr lvl="1"/>
            <a:r>
              <a:rPr lang="en-US" dirty="0" err="1"/>
              <a:t>attackCard</a:t>
            </a:r>
            <a:r>
              <a:rPr lang="en-US" dirty="0"/>
              <a:t> is a single function/operation from the ‘user of game’</a:t>
            </a:r>
          </a:p>
          <a:p>
            <a:pPr lvl="1"/>
            <a:r>
              <a:rPr lang="en-US" dirty="0"/>
              <a:t>But of course, internally (inside the method), it does quite a few things</a:t>
            </a:r>
          </a:p>
          <a:p>
            <a:pPr lvl="1"/>
            <a:r>
              <a:rPr lang="en-US" b="1" dirty="0"/>
              <a:t>These ‘things’ can again be grouped into ‘units of doing one thing’</a:t>
            </a:r>
          </a:p>
          <a:p>
            <a:pPr lvl="2"/>
            <a:r>
              <a:rPr lang="en-US" dirty="0"/>
              <a:t>Validate that an attack is possible; if so then do the attack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F1211-6AC9-01AF-4325-E4ACF2BD6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A268E-8731-785C-02D0-9F87A5F1F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5B56C-961C-A285-03BA-2BF454D6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059B0B-86B3-2BC7-1BC0-A4019EBD0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825610"/>
            <a:ext cx="7038975" cy="1724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2533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CF79-99CD-D126-9D41-922DE934D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OLoA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0020-27DA-26AB-133F-FAB588A41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Level of Abstraction</a:t>
            </a:r>
          </a:p>
          <a:p>
            <a:pPr lvl="1"/>
            <a:r>
              <a:rPr lang="en-US" dirty="0"/>
              <a:t>Tells us that these ‘next level things’ should also be grouped into ‘do one thing’ methods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… and so 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4F380-C136-D76C-EF72-36DF48879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A6D3D-E828-0BB3-DB6A-DE77B3101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B07F5-33F9-BB5E-EC17-568F64CC0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5230D9-5CF8-9CC6-D18C-C5B713C055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324100"/>
            <a:ext cx="7038975" cy="1724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87423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892F5-E48F-84A8-3553-7914AF8DC5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OLoA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D041E-4CA7-728C-D6DB-8A46BB2A3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in…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D304D-535A-D43A-AB84-C93E1BE00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000FE-DC02-7E37-DF22-0B78A098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DA9F8-C663-A778-DEF6-C420B1033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416FAD-2A64-A105-7C49-97CE79ED8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900" y="3545144"/>
            <a:ext cx="3997827" cy="14329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D99662F-0DC0-9D32-7C73-546E45EA6E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025" y="1528676"/>
            <a:ext cx="7038975" cy="17240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419451F3-2F82-4C96-51DE-9D1CE664CF90}"/>
              </a:ext>
            </a:extLst>
          </p:cNvPr>
          <p:cNvSpPr/>
          <p:nvPr/>
        </p:nvSpPr>
        <p:spPr>
          <a:xfrm rot="1383181">
            <a:off x="3124200" y="2857500"/>
            <a:ext cx="1219200" cy="58570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26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63824-F871-7EDE-8A4C-0EBCBBACB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 does not stop at level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25DFC-D377-A821-4128-D50E12553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TAs report multiple examples of ‘stopping at level 1’</a:t>
            </a:r>
          </a:p>
          <a:p>
            <a:pPr lvl="1"/>
            <a:r>
              <a:rPr lang="en-US" dirty="0"/>
              <a:t>Fine ‘next level of abstraction’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But next level is just ‘all of it’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DA131-1F61-C0D9-1C18-03CA41701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59D69-6A3B-2602-8AC3-38D54E6AC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B27D9-F505-7C20-C9ED-C59974C55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262CDC-C146-3AE1-61C4-D15C2053D4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94056"/>
            <a:ext cx="5083293" cy="19081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B08B732-9F31-8E61-1659-CDB56327B6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962854"/>
            <a:ext cx="5782205" cy="1688288"/>
          </a:xfrm>
          <a:prstGeom prst="rect">
            <a:avLst/>
          </a:prstGeom>
        </p:spPr>
      </p:pic>
      <p:sp>
        <p:nvSpPr>
          <p:cNvPr id="11" name="Arrow: Down 10">
            <a:extLst>
              <a:ext uri="{FF2B5EF4-FFF2-40B4-BE49-F238E27FC236}">
                <a16:creationId xmlns:a16="http://schemas.microsoft.com/office/drawing/2014/main" id="{445E6F96-EC55-EE40-FA07-A2BF3E680589}"/>
              </a:ext>
            </a:extLst>
          </p:cNvPr>
          <p:cNvSpPr/>
          <p:nvPr/>
        </p:nvSpPr>
        <p:spPr>
          <a:xfrm rot="19454848">
            <a:off x="4702743" y="2835870"/>
            <a:ext cx="848491" cy="12428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526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DA615-D3CF-BBA0-0779-51D591947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 more to do?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9B018-4275-B6F6-C0FE-B72544F9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group argues this is the final, cleanest code?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25D94-2449-FF9B-A33F-E1C65F8F7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343E7-9667-EE05-7669-F7889BFB3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D80638-AF76-2826-8EA4-0CE1DC39B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E37CAB0-A91B-716F-64AE-46BB6156E9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453224"/>
            <a:ext cx="4273669" cy="38437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74638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FDDC5-4CE1-2349-CB7D-7CA82746F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 with Mine?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64CE9D-C896-5119-6257-9E1C8F7CF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064BC-772F-C457-512E-AD57144C4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B16E4-0A51-EA9D-DECE-7F50BE35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AFD13-382A-7546-0DFE-541E8F512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16E1EE0-70EB-A90B-5055-DAA5089CF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999132"/>
            <a:ext cx="4697285" cy="42247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1912B3F-01E6-EDC2-C66C-44177AC34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893" y="2428243"/>
            <a:ext cx="3505200" cy="8585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40988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27193-9D7F-5037-416C-7C6948A7B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Zeta /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3DC61-1E3B-0BFC-FCA1-88BCCEF11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Mostly correct, but then…</a:t>
            </a:r>
          </a:p>
          <a:p>
            <a:endParaRPr lang="en-US" dirty="0"/>
          </a:p>
          <a:p>
            <a:r>
              <a:rPr lang="en-US" i="1" dirty="0"/>
              <a:t>What is the issue</a:t>
            </a:r>
            <a:br>
              <a:rPr lang="en-US" i="1" dirty="0"/>
            </a:br>
            <a:r>
              <a:rPr lang="en-US" i="1" dirty="0"/>
              <a:t>with the marked</a:t>
            </a:r>
            <a:br>
              <a:rPr lang="en-US" i="1" dirty="0"/>
            </a:br>
            <a:r>
              <a:rPr lang="en-US" i="1" dirty="0"/>
              <a:t>code?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Take care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939C3-E7E3-B7CB-FFDC-71455C50D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058CD-9CA6-6ED5-28A1-056BC2D26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59E25-D818-ECF0-4C53-349EC545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B2A8EC-3860-DD22-EF4D-BF3B40EC99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613849"/>
            <a:ext cx="5561229" cy="3648403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DEDE8442-65F5-45F7-9ADD-5761C5619FF6}"/>
              </a:ext>
            </a:extLst>
          </p:cNvPr>
          <p:cNvSpPr/>
          <p:nvPr/>
        </p:nvSpPr>
        <p:spPr>
          <a:xfrm>
            <a:off x="3408578" y="3515019"/>
            <a:ext cx="2133600" cy="48548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3D29A3A-F5F2-CB5D-0B4C-CB004071DD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3147" y="926041"/>
            <a:ext cx="4720105" cy="584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19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1231</TotalTime>
  <Words>626</Words>
  <Application>Microsoft Office PowerPoint</Application>
  <PresentationFormat>On-screen Show (16:10)</PresentationFormat>
  <Paragraphs>132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</vt:lpstr>
      <vt:lpstr>Office Theme</vt:lpstr>
      <vt:lpstr>Software Engineering and Architecture</vt:lpstr>
      <vt:lpstr>DOT &amp; OLoA</vt:lpstr>
      <vt:lpstr>DOT</vt:lpstr>
      <vt:lpstr>OLoA</vt:lpstr>
      <vt:lpstr>OLoA</vt:lpstr>
      <vt:lpstr>It does not stop at level 1</vt:lpstr>
      <vt:lpstr>Not more to do?</vt:lpstr>
      <vt:lpstr>Compare with Mine?</vt:lpstr>
      <vt:lpstr>Zeta / State</vt:lpstr>
      <vt:lpstr>Convoluted Code</vt:lpstr>
      <vt:lpstr>Convoluted Code</vt:lpstr>
      <vt:lpstr>Subclassing</vt:lpstr>
      <vt:lpstr>Not Quite as Convoluted</vt:lpstr>
      <vt:lpstr>Test Stub for Randomness</vt:lpstr>
      <vt:lpstr>Code Stability</vt:lpstr>
      <vt:lpstr>Code Stability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144</cp:revision>
  <dcterms:created xsi:type="dcterms:W3CDTF">2006-08-16T00:00:00Z</dcterms:created>
  <dcterms:modified xsi:type="dcterms:W3CDTF">2025-10-01T07:47:26Z</dcterms:modified>
</cp:coreProperties>
</file>